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Calibri (MS)" charset="1" panose="020F0502020204030204"/>
      <p:regular r:id="rId29"/>
    </p:embeddedFont>
    <p:embeddedFont>
      <p:font typeface="Georgia Pro" charset="1" panose="02040502050405020303"/>
      <p:regular r:id="rId30"/>
    </p:embeddedFont>
    <p:embeddedFont>
      <p:font typeface="Helvetica" charset="1" panose="020B0504020202020204"/>
      <p:regular r:id="rId31"/>
    </p:embeddedFont>
    <p:embeddedFont>
      <p:font typeface="Georgia Pro Bold" charset="1" panose="02040802050405020203"/>
      <p:regular r:id="rId32"/>
    </p:embeddedFont>
    <p:embeddedFont>
      <p:font typeface="Helvetica Bold" charset="1" panose="020B0704020202030204"/>
      <p:regular r:id="rId33"/>
    </p:embeddedFont>
    <p:embeddedFont>
      <p:font typeface="Georgia Pro Bold Italics" charset="1" panose="02040802050405090203"/>
      <p:regular r:id="rId34"/>
    </p:embeddedFont>
    <p:embeddedFont>
      <p:font typeface="Georgia Bold" charset="1" panose="020408020504050202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svg" Type="http://schemas.openxmlformats.org/officeDocument/2006/relationships/image"/><Relationship Id="rId4" Target="../media/aAG01aHkZd0.m4a" Type="http://schemas.microsoft.com/office/2007/relationships/media"/><Relationship Id="rId5" Target="../media/aAG01aHkZd0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Aq08YM.mp4" Type="http://schemas.openxmlformats.org/officeDocument/2006/relationships/video"/><Relationship Id="rId4" Target="../media/VAG0yAq08YM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Aq08YM.mp4" Type="http://schemas.openxmlformats.org/officeDocument/2006/relationships/video"/><Relationship Id="rId4" Target="../media/VAG0yAq08YM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Aq08YM.mp4" Type="http://schemas.openxmlformats.org/officeDocument/2006/relationships/video"/><Relationship Id="rId4" Target="../media/VAG0yAq08YM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Aq08YM.mp4" Type="http://schemas.openxmlformats.org/officeDocument/2006/relationships/video"/><Relationship Id="rId4" Target="../media/VAG0yAq08YM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Aq08YM.mp4" Type="http://schemas.openxmlformats.org/officeDocument/2006/relationships/video"/><Relationship Id="rId4" Target="../media/VAG0yAq08YM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Aq08YM.mp4" Type="http://schemas.openxmlformats.org/officeDocument/2006/relationships/video"/><Relationship Id="rId4" Target="../media/VAG0yAq08YM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Aq08YM.mp4" Type="http://schemas.openxmlformats.org/officeDocument/2006/relationships/video"/><Relationship Id="rId4" Target="../media/VAG0yAq08YM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Aq08YM.mp4" Type="http://schemas.openxmlformats.org/officeDocument/2006/relationships/video"/><Relationship Id="rId4" Target="../media/VAG0yAq08YM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VAG02Hn4Ik0.mp4" Type="http://schemas.openxmlformats.org/officeDocument/2006/relationships/video"/><Relationship Id="rId5" Target="../media/VAG02Hn4Ik0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0yEf22ok.mp4" Type="http://schemas.openxmlformats.org/officeDocument/2006/relationships/video"/><Relationship Id="rId4" Target="../media/VAG0yEf22ok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0yEf22ok.mp4" Type="http://schemas.openxmlformats.org/officeDocument/2006/relationships/video"/><Relationship Id="rId4" Target="../media/VAG0yEf22ok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0yEf22ok.mp4" Type="http://schemas.openxmlformats.org/officeDocument/2006/relationships/video"/><Relationship Id="rId4" Target="../media/VAG0yEf22ok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041" y="5875503"/>
            <a:ext cx="9135915" cy="87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Python –  I/O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82" y="3452361"/>
            <a:ext cx="16040346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 @ UL - Python and ML Foundations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378.8260" end="0.334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33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60307" y="6057870"/>
            <a:ext cx="460348" cy="603593"/>
            <a:chOff x="0" y="0"/>
            <a:chExt cx="121244" cy="1589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244" cy="158971"/>
            </a:xfrm>
            <a:custGeom>
              <a:avLst/>
              <a:gdLst/>
              <a:ahLst/>
              <a:cxnLst/>
              <a:rect r="r" b="b" t="t" l="l"/>
              <a:pathLst>
                <a:path h="158971" w="121244">
                  <a:moveTo>
                    <a:pt x="0" y="0"/>
                  </a:moveTo>
                  <a:lnTo>
                    <a:pt x="121244" y="0"/>
                  </a:lnTo>
                  <a:lnTo>
                    <a:pt x="121244" y="158971"/>
                  </a:lnTo>
                  <a:lnTo>
                    <a:pt x="0" y="158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1244" cy="206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33591" y="6086682"/>
            <a:ext cx="654444" cy="603593"/>
            <a:chOff x="0" y="0"/>
            <a:chExt cx="172364" cy="1589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364" cy="158971"/>
            </a:xfrm>
            <a:custGeom>
              <a:avLst/>
              <a:gdLst/>
              <a:ahLst/>
              <a:cxnLst/>
              <a:rect r="r" b="b" t="t" l="l"/>
              <a:pathLst>
                <a:path h="158971" w="172364">
                  <a:moveTo>
                    <a:pt x="0" y="0"/>
                  </a:moveTo>
                  <a:lnTo>
                    <a:pt x="172364" y="0"/>
                  </a:lnTo>
                  <a:lnTo>
                    <a:pt x="172364" y="158971"/>
                  </a:lnTo>
                  <a:lnTo>
                    <a:pt x="0" y="158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2364" cy="206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17307" y="6068242"/>
            <a:ext cx="1098092" cy="603593"/>
            <a:chOff x="0" y="0"/>
            <a:chExt cx="289210" cy="1589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210" cy="158971"/>
            </a:xfrm>
            <a:custGeom>
              <a:avLst/>
              <a:gdLst/>
              <a:ahLst/>
              <a:cxnLst/>
              <a:rect r="r" b="b" t="t" l="l"/>
              <a:pathLst>
                <a:path h="158971" w="289210">
                  <a:moveTo>
                    <a:pt x="0" y="0"/>
                  </a:moveTo>
                  <a:lnTo>
                    <a:pt x="289210" y="0"/>
                  </a:lnTo>
                  <a:lnTo>
                    <a:pt x="289210" y="158971"/>
                  </a:lnTo>
                  <a:lnTo>
                    <a:pt x="0" y="158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9210" cy="206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30126" y="6095970"/>
            <a:ext cx="987180" cy="603593"/>
            <a:chOff x="0" y="0"/>
            <a:chExt cx="259998" cy="1589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998" cy="158971"/>
            </a:xfrm>
            <a:custGeom>
              <a:avLst/>
              <a:gdLst/>
              <a:ahLst/>
              <a:cxnLst/>
              <a:rect r="r" b="b" t="t" l="l"/>
              <a:pathLst>
                <a:path h="158971" w="259998">
                  <a:moveTo>
                    <a:pt x="0" y="0"/>
                  </a:moveTo>
                  <a:lnTo>
                    <a:pt x="259998" y="0"/>
                  </a:lnTo>
                  <a:lnTo>
                    <a:pt x="259998" y="158971"/>
                  </a:lnTo>
                  <a:lnTo>
                    <a:pt x="0" y="158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9998" cy="206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Best Practice: </a:t>
            </a: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with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Statement</a:t>
            </a:r>
          </a:p>
        </p:txBody>
      </p:sp>
      <p:sp>
        <p:nvSpPr>
          <p:cNvPr name="AutoShape 16" id="16"/>
          <p:cNvSpPr/>
          <p:nvPr/>
        </p:nvSpPr>
        <p:spPr>
          <a:xfrm>
            <a:off x="4452562" y="6633735"/>
            <a:ext cx="5442904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63345" y="6168153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with open(‘filename.extension’, ‘mode’) as f: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text = f.read() </a:t>
            </a:r>
            <a:r>
              <a:rPr lang="en-US" sz="3600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# Use read() to read contents in file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850213"/>
            <a:ext cx="12060079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Automatically closes files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for you, even if errors occur.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924252"/>
            <a:ext cx="924056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Modern, safe way to handle files in Python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3345" y="5060052"/>
            <a:ext cx="1935837" cy="5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  <a:spcBef>
                <a:spcPct val="0"/>
              </a:spcBef>
            </a:pPr>
            <a:r>
              <a:rPr lang="en-US" b="true" sz="3959" strike="noStrike" u="sng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Syntax: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File operation m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37055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‘r’</a:t>
            </a:r>
          </a:p>
          <a:p>
            <a:pPr algn="l" marL="1268730" indent="-422910" lvl="2">
              <a:lnSpc>
                <a:spcPts val="3888"/>
              </a:lnSpc>
              <a:buFont typeface="Arial"/>
              <a:buChar char="⚬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Read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(Default mode): Throws an error if the file doesn't exist.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5" y="2937055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‘r’</a:t>
            </a:r>
          </a:p>
          <a:p>
            <a:pPr algn="l" marL="1268730" indent="-422910" lvl="2">
              <a:lnSpc>
                <a:spcPts val="3888"/>
              </a:lnSpc>
              <a:buFont typeface="Arial"/>
              <a:buChar char="⚬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Read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(Default mode): Throws an error if the file doesn't exist.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99657"/>
            <a:ext cx="11713726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‘a’</a:t>
            </a:r>
          </a:p>
          <a:p>
            <a:pPr algn="l" marL="1268895" indent="-422965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Append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: Adds content to the end of an existing file.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39818"/>
            <a:ext cx="12702421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‘w’</a:t>
            </a:r>
          </a:p>
          <a:p>
            <a:pPr algn="l" marL="1268730" indent="-422910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Write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: Creates a new file (or overwrites an existing one).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58779.602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3877730"/>
            <a:ext cx="1478591" cy="368874"/>
            <a:chOff x="0" y="0"/>
            <a:chExt cx="389423" cy="971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9423" cy="97152"/>
            </a:xfrm>
            <a:custGeom>
              <a:avLst/>
              <a:gdLst/>
              <a:ahLst/>
              <a:cxnLst/>
              <a:rect r="r" b="b" t="t" l="l"/>
              <a:pathLst>
                <a:path h="97152" w="389423">
                  <a:moveTo>
                    <a:pt x="0" y="0"/>
                  </a:moveTo>
                  <a:lnTo>
                    <a:pt x="389423" y="0"/>
                  </a:lnTo>
                  <a:lnTo>
                    <a:pt x="389423" y="97152"/>
                  </a:lnTo>
                  <a:lnTo>
                    <a:pt x="0" y="97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9423" cy="144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4703.9710" end="124546.46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6120.5350" end="111346.539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File operation m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937055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‘r’</a:t>
            </a:r>
          </a:p>
          <a:p>
            <a:pPr algn="l" marL="1268730" indent="-422910" lvl="2">
              <a:lnSpc>
                <a:spcPts val="3888"/>
              </a:lnSpc>
              <a:buFont typeface="Arial"/>
              <a:buChar char="⚬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Read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(Default mode): Throws an error if the file doesn't exist.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399657"/>
            <a:ext cx="11713726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‘a’</a:t>
            </a:r>
          </a:p>
          <a:p>
            <a:pPr algn="l" marL="1268895" indent="-422965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Append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: Adds content to the end of an existing file.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39818"/>
            <a:ext cx="12702421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‘w’</a:t>
            </a:r>
          </a:p>
          <a:p>
            <a:pPr algn="l" marL="1268730" indent="-422910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Write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: Creates a new file (or overwrites an existing one).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4920.4110" end="89463.562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2968248" y="2342972"/>
            <a:ext cx="1418288" cy="0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>
            <a:off x="1280793" y="6515932"/>
            <a:ext cx="1418288" cy="0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med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0003.4380" end="49089.545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flipV="true">
            <a:off x="12029656" y="7223100"/>
            <a:ext cx="0" cy="612542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none" len="sm" w="sm"/>
            <a:tailEnd type="arrow" len="sm" w="med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6377.4550" end="48289.546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283397" y="2047682"/>
            <a:ext cx="2198804" cy="2531540"/>
            <a:chOff x="0" y="0"/>
            <a:chExt cx="579109" cy="6667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9109" cy="666743"/>
            </a:xfrm>
            <a:custGeom>
              <a:avLst/>
              <a:gdLst/>
              <a:ahLst/>
              <a:cxnLst/>
              <a:rect r="r" b="b" t="t" l="l"/>
              <a:pathLst>
                <a:path h="666743" w="579109">
                  <a:moveTo>
                    <a:pt x="0" y="0"/>
                  </a:moveTo>
                  <a:lnTo>
                    <a:pt x="579109" y="0"/>
                  </a:lnTo>
                  <a:lnTo>
                    <a:pt x="579109" y="666743"/>
                  </a:lnTo>
                  <a:lnTo>
                    <a:pt x="0" y="6667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79109" cy="714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File operation m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937055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‘r’</a:t>
            </a:r>
          </a:p>
          <a:p>
            <a:pPr algn="l" marL="1268730" indent="-422910" lvl="2">
              <a:lnSpc>
                <a:spcPts val="3888"/>
              </a:lnSpc>
              <a:buFont typeface="Arial"/>
              <a:buChar char="⚬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Read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(Default mode): Throws an error if the file doesn't exist.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5" y="6399657"/>
            <a:ext cx="11713726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‘a’</a:t>
            </a:r>
          </a:p>
          <a:p>
            <a:pPr algn="l" marL="1268895" indent="-422965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Append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: Adds content to the end of an existing file.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99657"/>
            <a:ext cx="11713726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‘a’</a:t>
            </a:r>
          </a:p>
          <a:p>
            <a:pPr algn="l" marL="1268895" indent="-422965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Append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: Adds content to the end of an existing file.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39818"/>
            <a:ext cx="12702421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‘w’</a:t>
            </a:r>
          </a:p>
          <a:p>
            <a:pPr algn="l" marL="1268730" indent="-422910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Write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: Creates a new file (or overwrites an existing one).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 Pro"/>
                <a:ea typeface="Georgia Pro"/>
                <a:cs typeface="Georgia Pro"/>
                <a:sym typeface="Georgia Pro"/>
              </a:rPr>
              <a:t>Input/Output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28049"/>
            <a:ext cx="11965934" cy="56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Interacting with users and files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06627" y="5468352"/>
            <a:ext cx="9309754" cy="2666654"/>
            <a:chOff x="0" y="0"/>
            <a:chExt cx="12413006" cy="3555538"/>
          </a:xfrm>
        </p:grpSpPr>
        <p:sp>
          <p:nvSpPr>
            <p:cNvPr name="Freeform 8" id="8" descr="A blue and yellow snake logo  AI-generated content may be incorrect."/>
            <p:cNvSpPr/>
            <p:nvPr/>
          </p:nvSpPr>
          <p:spPr>
            <a:xfrm flipH="false" flipV="false" rot="0">
              <a:off x="0" y="0"/>
              <a:ext cx="12412980" cy="3555492"/>
            </a:xfrm>
            <a:custGeom>
              <a:avLst/>
              <a:gdLst/>
              <a:ahLst/>
              <a:cxnLst/>
              <a:rect r="r" b="b" t="t" l="l"/>
              <a:pathLst>
                <a:path h="3555492" w="12412980">
                  <a:moveTo>
                    <a:pt x="0" y="0"/>
                  </a:moveTo>
                  <a:lnTo>
                    <a:pt x="12412980" y="0"/>
                  </a:lnTo>
                  <a:lnTo>
                    <a:pt x="12412980" y="3555492"/>
                  </a:lnTo>
                  <a:lnTo>
                    <a:pt x="0" y="3555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243" r="0" b="-40437"/>
              </a:stretch>
            </a:blipFill>
          </p:spPr>
        </p:sp>
      </p:grpSp>
    </p:spTree>
  </p:cSld>
  <p:clrMapOvr>
    <a:masterClrMapping/>
  </p:clrMapOvr>
  <p:transition spd="med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47979.1930" end="17900.216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flipH="true">
            <a:off x="12029656" y="7039921"/>
            <a:ext cx="0" cy="915164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none" len="sm" w="sm"/>
            <a:tailEnd type="arrow" len="sm" w="med"/>
          </a:ln>
        </p:spPr>
      </p:sp>
    </p:spTree>
  </p:cSld>
  <p:clrMapOvr>
    <a:masterClrMapping/>
  </p:clrMapOvr>
  <p:transition spd="med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63566.7840" end="5160.56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394309" y="4016370"/>
            <a:ext cx="1533332" cy="424212"/>
            <a:chOff x="0" y="0"/>
            <a:chExt cx="403841" cy="1117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3841" cy="111727"/>
            </a:xfrm>
            <a:custGeom>
              <a:avLst/>
              <a:gdLst/>
              <a:ahLst/>
              <a:cxnLst/>
              <a:rect r="r" b="b" t="t" l="l"/>
              <a:pathLst>
                <a:path h="111727" w="403841">
                  <a:moveTo>
                    <a:pt x="0" y="0"/>
                  </a:moveTo>
                  <a:lnTo>
                    <a:pt x="403841" y="0"/>
                  </a:lnTo>
                  <a:lnTo>
                    <a:pt x="403841" y="111727"/>
                  </a:lnTo>
                  <a:lnTo>
                    <a:pt x="0" y="111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3841" cy="159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345" y="2682719"/>
            <a:ext cx="16195954" cy="2125719"/>
          </a:xfrm>
          <a:custGeom>
            <a:avLst/>
            <a:gdLst/>
            <a:ahLst/>
            <a:cxnLst/>
            <a:rect r="r" b="b" t="t" l="l"/>
            <a:pathLst>
              <a:path h="2125719" w="16195954">
                <a:moveTo>
                  <a:pt x="0" y="0"/>
                </a:moveTo>
                <a:lnTo>
                  <a:pt x="16195955" y="0"/>
                </a:lnTo>
                <a:lnTo>
                  <a:pt x="16195955" y="2125719"/>
                </a:lnTo>
                <a:lnTo>
                  <a:pt x="0" y="2125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3345" y="6098859"/>
            <a:ext cx="11291814" cy="3159441"/>
          </a:xfrm>
          <a:custGeom>
            <a:avLst/>
            <a:gdLst/>
            <a:ahLst/>
            <a:cxnLst/>
            <a:rect r="r" b="b" t="t" l="l"/>
            <a:pathLst>
              <a:path h="3159441" w="11291814">
                <a:moveTo>
                  <a:pt x="0" y="0"/>
                </a:moveTo>
                <a:lnTo>
                  <a:pt x="11291814" y="0"/>
                </a:lnTo>
                <a:lnTo>
                  <a:pt x="11291814" y="3159441"/>
                </a:lnTo>
                <a:lnTo>
                  <a:pt x="0" y="315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3567484" y="3764629"/>
            <a:ext cx="203494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997215" y="6114690"/>
            <a:ext cx="5979914" cy="3228219"/>
          </a:xfrm>
          <a:custGeom>
            <a:avLst/>
            <a:gdLst/>
            <a:ahLst/>
            <a:cxnLst/>
            <a:rect r="r" b="b" t="t" l="l"/>
            <a:pathLst>
              <a:path h="3228219" w="5979914">
                <a:moveTo>
                  <a:pt x="0" y="0"/>
                </a:moveTo>
                <a:lnTo>
                  <a:pt x="5979914" y="0"/>
                </a:lnTo>
                <a:lnTo>
                  <a:pt x="5979914" y="3228219"/>
                </a:lnTo>
                <a:lnTo>
                  <a:pt x="0" y="3228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Practice Question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284688"/>
            <a:ext cx="431613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  <a:spcBef>
                <a:spcPct val="0"/>
              </a:spcBef>
            </a:pPr>
            <a:r>
              <a:rPr lang="en-US" b="true" sz="3959" u="sng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Expected Output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24308" y="4045111"/>
            <a:ext cx="10668595" cy="158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63"/>
              </a:lnSpc>
              <a:spcBef>
                <a:spcPct val="0"/>
              </a:spcBef>
            </a:pPr>
            <a:r>
              <a:rPr lang="en-US" b="true" sz="10799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Python is cool :)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63346" y="2435603"/>
            <a:ext cx="6933869" cy="3104718"/>
          </a:xfrm>
          <a:custGeom>
            <a:avLst/>
            <a:gdLst/>
            <a:ahLst/>
            <a:cxnLst/>
            <a:rect r="r" b="b" t="t" l="l"/>
            <a:pathLst>
              <a:path h="3104718" w="6933869">
                <a:moveTo>
                  <a:pt x="0" y="0"/>
                </a:moveTo>
                <a:lnTo>
                  <a:pt x="6933869" y="0"/>
                </a:lnTo>
                <a:lnTo>
                  <a:pt x="6933869" y="3104717"/>
                </a:lnTo>
                <a:lnTo>
                  <a:pt x="0" y="3104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58606" y="800431"/>
            <a:ext cx="7511293" cy="3187530"/>
          </a:xfrm>
          <a:custGeom>
            <a:avLst/>
            <a:gdLst/>
            <a:ahLst/>
            <a:cxnLst/>
            <a:rect r="r" b="b" t="t" l="l"/>
            <a:pathLst>
              <a:path h="3187530" w="7511293">
                <a:moveTo>
                  <a:pt x="0" y="0"/>
                </a:moveTo>
                <a:lnTo>
                  <a:pt x="7511293" y="0"/>
                </a:lnTo>
                <a:lnTo>
                  <a:pt x="7511293" y="3187530"/>
                </a:lnTo>
                <a:lnTo>
                  <a:pt x="0" y="318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90" t="0" r="-239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328" y="5789989"/>
            <a:ext cx="8594128" cy="17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92D050"/>
                </a:solidFill>
                <a:latin typeface="Helvetica"/>
                <a:ea typeface="Helvetica"/>
                <a:cs typeface="Helvetica"/>
                <a:sym typeface="Helvetica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9488" y="5313606"/>
            <a:ext cx="3810895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CS1-046,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CSIS Building,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Limerick,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http://ictlc.ul.ie/contactus</a:t>
            </a:r>
          </a:p>
        </p:txBody>
      </p:sp>
    </p:spTree>
  </p:cSld>
  <p:clrMapOvr>
    <a:masterClrMapping/>
  </p:clrMapOvr>
  <p:transition spd="med">
    <p:cover dir="l"/>
  </p:transition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Types of basic I/O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91436" y="2941652"/>
            <a:ext cx="3238425" cy="2164764"/>
            <a:chOff x="0" y="0"/>
            <a:chExt cx="4317900" cy="288635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888650" cy="2478564"/>
              <a:chOff x="0" y="0"/>
              <a:chExt cx="3888650" cy="247856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659C3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29250" y="407788"/>
              <a:ext cx="3888650" cy="2478564"/>
              <a:chOff x="0" y="0"/>
              <a:chExt cx="3888650" cy="247856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D5E3CF">
                  <a:alpha val="80784"/>
                </a:srgbClr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70AD47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01100" y="479638"/>
              <a:ext cx="3744950" cy="2334864"/>
              <a:chOff x="0" y="0"/>
              <a:chExt cx="3744950" cy="233486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744950" cy="2334864"/>
              </a:xfrm>
              <a:custGeom>
                <a:avLst/>
                <a:gdLst/>
                <a:ahLst/>
                <a:cxnLst/>
                <a:rect r="r" b="b" t="t" l="l"/>
                <a:pathLst>
                  <a:path h="2334864" w="3744950">
                    <a:moveTo>
                      <a:pt x="0" y="0"/>
                    </a:moveTo>
                    <a:lnTo>
                      <a:pt x="3744950" y="0"/>
                    </a:lnTo>
                    <a:lnTo>
                      <a:pt x="3744950" y="2334864"/>
                    </a:lnTo>
                    <a:lnTo>
                      <a:pt x="0" y="233486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3744950" cy="236343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184"/>
                  </a:lnSpc>
                </a:pPr>
                <a:r>
                  <a:rPr lang="en-US" sz="4800">
                    <a:solidFill>
                      <a:srgbClr val="000000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Python Output</a:t>
                </a: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7239036" y="2789252"/>
            <a:ext cx="3238425" cy="2164764"/>
            <a:chOff x="0" y="0"/>
            <a:chExt cx="4317900" cy="288635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888650" cy="2478564"/>
              <a:chOff x="0" y="0"/>
              <a:chExt cx="3888650" cy="247856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659C3F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429250" y="407788"/>
              <a:ext cx="3888650" cy="2478564"/>
              <a:chOff x="0" y="0"/>
              <a:chExt cx="3888650" cy="247856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D5E3CF">
                  <a:alpha val="80784"/>
                </a:srgbClr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70AD4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01100" y="479638"/>
              <a:ext cx="3744950" cy="2334864"/>
              <a:chOff x="0" y="0"/>
              <a:chExt cx="3744950" cy="233486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44950" cy="2334864"/>
              </a:xfrm>
              <a:custGeom>
                <a:avLst/>
                <a:gdLst/>
                <a:ahLst/>
                <a:cxnLst/>
                <a:rect r="r" b="b" t="t" l="l"/>
                <a:pathLst>
                  <a:path h="2334864" w="3744950">
                    <a:moveTo>
                      <a:pt x="0" y="0"/>
                    </a:moveTo>
                    <a:lnTo>
                      <a:pt x="3744950" y="0"/>
                    </a:lnTo>
                    <a:lnTo>
                      <a:pt x="3744950" y="2334864"/>
                    </a:lnTo>
                    <a:lnTo>
                      <a:pt x="0" y="233486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3744950" cy="236343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184"/>
                  </a:lnSpc>
                </a:pPr>
                <a:r>
                  <a:rPr lang="en-US" sz="4800">
                    <a:solidFill>
                      <a:srgbClr val="000000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Python Input</a:t>
                </a: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5411231" y="4871553"/>
            <a:ext cx="3579412" cy="2774461"/>
            <a:chOff x="0" y="0"/>
            <a:chExt cx="4772549" cy="369928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812929"/>
              <a:ext cx="3888650" cy="2478564"/>
              <a:chOff x="0" y="0"/>
              <a:chExt cx="3888650" cy="247856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659C3F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429250" y="1220717"/>
              <a:ext cx="3888650" cy="2478564"/>
              <a:chOff x="0" y="0"/>
              <a:chExt cx="3888650" cy="247856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D5E3CF">
                  <a:alpha val="80784"/>
                </a:srgbClr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70AD47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501100" y="1292567"/>
              <a:ext cx="3744950" cy="2334864"/>
              <a:chOff x="0" y="0"/>
              <a:chExt cx="3744950" cy="233486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3744950" cy="2334864"/>
              </a:xfrm>
              <a:custGeom>
                <a:avLst/>
                <a:gdLst/>
                <a:ahLst/>
                <a:cxnLst/>
                <a:rect r="r" b="b" t="t" l="l"/>
                <a:pathLst>
                  <a:path h="2334864" w="3744950">
                    <a:moveTo>
                      <a:pt x="0" y="0"/>
                    </a:moveTo>
                    <a:lnTo>
                      <a:pt x="3744950" y="0"/>
                    </a:lnTo>
                    <a:lnTo>
                      <a:pt x="3744950" y="2334864"/>
                    </a:lnTo>
                    <a:lnTo>
                      <a:pt x="0" y="233486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3744950" cy="236343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184"/>
                  </a:lnSpc>
                </a:pPr>
                <a:r>
                  <a:rPr lang="en-US" sz="4800">
                    <a:solidFill>
                      <a:srgbClr val="000000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User Input</a:t>
                </a:r>
              </a:p>
            </p:txBody>
          </p:sp>
        </p:grpSp>
        <p:sp>
          <p:nvSpPr>
            <p:cNvPr name="AutoShape 33" id="33"/>
            <p:cNvSpPr/>
            <p:nvPr/>
          </p:nvSpPr>
          <p:spPr>
            <a:xfrm flipV="true">
              <a:off x="2199375" y="38100"/>
              <a:ext cx="2573174" cy="1145646"/>
            </a:xfrm>
            <a:prstGeom prst="line">
              <a:avLst/>
            </a:prstGeom>
            <a:ln cap="flat" w="76200">
              <a:solidFill>
                <a:srgbClr val="005337"/>
              </a:solidFill>
              <a:prstDash val="lgDash"/>
              <a:headEnd type="arrow" len="sm" w="med"/>
              <a:tailEnd type="none" len="sm" w="sm"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5563631" y="5023953"/>
            <a:ext cx="3579412" cy="2774461"/>
            <a:chOff x="0" y="0"/>
            <a:chExt cx="4772549" cy="369928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812929"/>
              <a:ext cx="3888650" cy="2478564"/>
              <a:chOff x="0" y="0"/>
              <a:chExt cx="3888650" cy="247856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659C3F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429250" y="1220717"/>
              <a:ext cx="3888650" cy="2478564"/>
              <a:chOff x="0" y="0"/>
              <a:chExt cx="3888650" cy="247856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D5E3CF">
                  <a:alpha val="80784"/>
                </a:srgbClr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70AD47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501100" y="1292567"/>
              <a:ext cx="3744950" cy="2334864"/>
              <a:chOff x="0" y="0"/>
              <a:chExt cx="3744950" cy="2334864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744950" cy="2334864"/>
              </a:xfrm>
              <a:custGeom>
                <a:avLst/>
                <a:gdLst/>
                <a:ahLst/>
                <a:cxnLst/>
                <a:rect r="r" b="b" t="t" l="l"/>
                <a:pathLst>
                  <a:path h="2334864" w="3744950">
                    <a:moveTo>
                      <a:pt x="0" y="0"/>
                    </a:moveTo>
                    <a:lnTo>
                      <a:pt x="3744950" y="0"/>
                    </a:lnTo>
                    <a:lnTo>
                      <a:pt x="3744950" y="2334864"/>
                    </a:lnTo>
                    <a:lnTo>
                      <a:pt x="0" y="233486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3744950" cy="236343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184"/>
                  </a:lnSpc>
                </a:pPr>
                <a:r>
                  <a:rPr lang="en-US" sz="4800">
                    <a:solidFill>
                      <a:srgbClr val="000000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print()</a:t>
                </a:r>
              </a:p>
            </p:txBody>
          </p:sp>
        </p:grpSp>
        <p:sp>
          <p:nvSpPr>
            <p:cNvPr name="AutoShape 44" id="44"/>
            <p:cNvSpPr/>
            <p:nvPr/>
          </p:nvSpPr>
          <p:spPr>
            <a:xfrm flipV="true">
              <a:off x="2199375" y="38100"/>
              <a:ext cx="2573174" cy="1145646"/>
            </a:xfrm>
            <a:prstGeom prst="line">
              <a:avLst/>
            </a:prstGeom>
            <a:ln cap="flat" w="76200">
              <a:solidFill>
                <a:srgbClr val="005337"/>
              </a:solidFill>
              <a:prstDash val="lgDash"/>
              <a:headEnd type="arrow" len="sm" w="med"/>
              <a:tailEnd type="none" len="sm" w="sm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8990642" y="4900128"/>
            <a:ext cx="3257476" cy="2736432"/>
            <a:chOff x="0" y="0"/>
            <a:chExt cx="4343301" cy="3648576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25401" y="762224"/>
              <a:ext cx="3888650" cy="2478564"/>
              <a:chOff x="0" y="0"/>
              <a:chExt cx="3888650" cy="247856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659C3F"/>
              </a:solidFill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454651" y="1170012"/>
              <a:ext cx="3888650" cy="2478564"/>
              <a:chOff x="0" y="0"/>
              <a:chExt cx="3888650" cy="2478564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D5E3CF">
                  <a:alpha val="80784"/>
                </a:srgbClr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70AD47"/>
              </a:solidFill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526501" y="1241862"/>
              <a:ext cx="3744950" cy="2334864"/>
              <a:chOff x="0" y="0"/>
              <a:chExt cx="3744950" cy="2334864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744950" cy="2334864"/>
              </a:xfrm>
              <a:custGeom>
                <a:avLst/>
                <a:gdLst/>
                <a:ahLst/>
                <a:cxnLst/>
                <a:rect r="r" b="b" t="t" l="l"/>
                <a:pathLst>
                  <a:path h="2334864" w="3744950">
                    <a:moveTo>
                      <a:pt x="0" y="0"/>
                    </a:moveTo>
                    <a:lnTo>
                      <a:pt x="3744950" y="0"/>
                    </a:lnTo>
                    <a:lnTo>
                      <a:pt x="3744950" y="2334864"/>
                    </a:lnTo>
                    <a:lnTo>
                      <a:pt x="0" y="233486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28575"/>
                <a:ext cx="3744950" cy="236343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184"/>
                  </a:lnSpc>
                </a:pPr>
                <a:r>
                  <a:rPr lang="en-US" sz="4800">
                    <a:solidFill>
                      <a:srgbClr val="000000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File  Read</a:t>
                </a: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H="true" flipV="true">
              <a:off x="38100" y="0"/>
              <a:ext cx="2139052" cy="1090635"/>
            </a:xfrm>
            <a:prstGeom prst="line">
              <a:avLst/>
            </a:prstGeom>
            <a:ln cap="flat" w="76200">
              <a:solidFill>
                <a:srgbClr val="005337"/>
              </a:solidFill>
              <a:prstDash val="lgDash"/>
              <a:headEnd type="arrow" len="sm" w="med"/>
              <a:tailEnd type="none" len="sm" w="sm"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9143042" y="5052528"/>
            <a:ext cx="3257476" cy="2736432"/>
            <a:chOff x="0" y="0"/>
            <a:chExt cx="4343301" cy="3648576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25401" y="762224"/>
              <a:ext cx="3888650" cy="2478564"/>
              <a:chOff x="0" y="0"/>
              <a:chExt cx="3888650" cy="2478564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659C3F"/>
              </a:solidFill>
            </p:spPr>
          </p:sp>
        </p:grpSp>
        <p:grpSp>
          <p:nvGrpSpPr>
            <p:cNvPr name="Group 60" id="60"/>
            <p:cNvGrpSpPr/>
            <p:nvPr/>
          </p:nvGrpSpPr>
          <p:grpSpPr>
            <a:xfrm rot="0">
              <a:off x="454651" y="1170012"/>
              <a:ext cx="3888650" cy="2478564"/>
              <a:chOff x="0" y="0"/>
              <a:chExt cx="3888650" cy="2478564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12700" y="12700"/>
                <a:ext cx="3863213" cy="2453259"/>
              </a:xfrm>
              <a:custGeom>
                <a:avLst/>
                <a:gdLst/>
                <a:ahLst/>
                <a:cxnLst/>
                <a:rect r="r" b="b" t="t" l="l"/>
                <a:pathLst>
                  <a:path h="2453259" w="3863213">
                    <a:moveTo>
                      <a:pt x="0" y="245364"/>
                    </a:moveTo>
                    <a:cubicBezTo>
                      <a:pt x="0" y="109855"/>
                      <a:pt x="110236" y="0"/>
                      <a:pt x="246253" y="0"/>
                    </a:cubicBezTo>
                    <a:lnTo>
                      <a:pt x="3616960" y="0"/>
                    </a:lnTo>
                    <a:cubicBezTo>
                      <a:pt x="3752977" y="0"/>
                      <a:pt x="3863213" y="109855"/>
                      <a:pt x="3863213" y="245364"/>
                    </a:cubicBezTo>
                    <a:lnTo>
                      <a:pt x="3863213" y="2207895"/>
                    </a:lnTo>
                    <a:cubicBezTo>
                      <a:pt x="3863213" y="2343404"/>
                      <a:pt x="3752977" y="2453259"/>
                      <a:pt x="3616960" y="2453259"/>
                    </a:cubicBezTo>
                    <a:lnTo>
                      <a:pt x="246253" y="2453259"/>
                    </a:lnTo>
                    <a:cubicBezTo>
                      <a:pt x="110236" y="2453132"/>
                      <a:pt x="0" y="2343277"/>
                      <a:pt x="0" y="2207895"/>
                    </a:cubicBezTo>
                    <a:close/>
                  </a:path>
                </a:pathLst>
              </a:custGeom>
              <a:solidFill>
                <a:srgbClr val="D5E3CF">
                  <a:alpha val="80784"/>
                </a:srgbClr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3888613" cy="2478659"/>
              </a:xfrm>
              <a:custGeom>
                <a:avLst/>
                <a:gdLst/>
                <a:ahLst/>
                <a:cxnLst/>
                <a:rect r="r" b="b" t="t" l="l"/>
                <a:pathLst>
                  <a:path h="2478659" w="3888613">
                    <a:moveTo>
                      <a:pt x="0" y="258064"/>
                    </a:moveTo>
                    <a:cubicBezTo>
                      <a:pt x="0" y="115443"/>
                      <a:pt x="115951" y="0"/>
                      <a:pt x="258953" y="0"/>
                    </a:cubicBezTo>
                    <a:lnTo>
                      <a:pt x="3629660" y="0"/>
                    </a:lnTo>
                    <a:lnTo>
                      <a:pt x="3629660" y="12700"/>
                    </a:lnTo>
                    <a:lnTo>
                      <a:pt x="3629660" y="0"/>
                    </a:lnTo>
                    <a:cubicBezTo>
                      <a:pt x="3772662" y="0"/>
                      <a:pt x="3888613" y="115443"/>
                      <a:pt x="3888613" y="258064"/>
                    </a:cubicBezTo>
                    <a:lnTo>
                      <a:pt x="3875913" y="258064"/>
                    </a:lnTo>
                    <a:lnTo>
                      <a:pt x="3888613" y="258064"/>
                    </a:lnTo>
                    <a:lnTo>
                      <a:pt x="3888613" y="2220595"/>
                    </a:lnTo>
                    <a:lnTo>
                      <a:pt x="3875913" y="2220595"/>
                    </a:lnTo>
                    <a:lnTo>
                      <a:pt x="3888613" y="2220595"/>
                    </a:lnTo>
                    <a:cubicBezTo>
                      <a:pt x="3888613" y="2363089"/>
                      <a:pt x="3772662" y="2478659"/>
                      <a:pt x="3629660" y="2478659"/>
                    </a:cubicBezTo>
                    <a:lnTo>
                      <a:pt x="3629660" y="2465959"/>
                    </a:lnTo>
                    <a:lnTo>
                      <a:pt x="3629660" y="2478659"/>
                    </a:lnTo>
                    <a:lnTo>
                      <a:pt x="258953" y="2478659"/>
                    </a:lnTo>
                    <a:lnTo>
                      <a:pt x="258953" y="2465959"/>
                    </a:lnTo>
                    <a:lnTo>
                      <a:pt x="258953" y="2478659"/>
                    </a:lnTo>
                    <a:cubicBezTo>
                      <a:pt x="115951" y="2478532"/>
                      <a:pt x="0" y="2363089"/>
                      <a:pt x="0" y="2220595"/>
                    </a:cubicBezTo>
                    <a:lnTo>
                      <a:pt x="0" y="258064"/>
                    </a:lnTo>
                    <a:lnTo>
                      <a:pt x="12700" y="258064"/>
                    </a:lnTo>
                    <a:lnTo>
                      <a:pt x="0" y="258064"/>
                    </a:lnTo>
                    <a:moveTo>
                      <a:pt x="25400" y="258064"/>
                    </a:moveTo>
                    <a:lnTo>
                      <a:pt x="25400" y="2220595"/>
                    </a:lnTo>
                    <a:lnTo>
                      <a:pt x="12700" y="2220595"/>
                    </a:lnTo>
                    <a:lnTo>
                      <a:pt x="25400" y="2220595"/>
                    </a:lnTo>
                    <a:cubicBezTo>
                      <a:pt x="25400" y="2348992"/>
                      <a:pt x="129921" y="2453259"/>
                      <a:pt x="258953" y="2453259"/>
                    </a:cubicBezTo>
                    <a:lnTo>
                      <a:pt x="3629660" y="2453259"/>
                    </a:lnTo>
                    <a:cubicBezTo>
                      <a:pt x="3758692" y="2453259"/>
                      <a:pt x="3863213" y="2349119"/>
                      <a:pt x="3863213" y="2220595"/>
                    </a:cubicBezTo>
                    <a:lnTo>
                      <a:pt x="3863213" y="258064"/>
                    </a:lnTo>
                    <a:cubicBezTo>
                      <a:pt x="3863213" y="129540"/>
                      <a:pt x="3758692" y="25400"/>
                      <a:pt x="3629660" y="25400"/>
                    </a:cubicBezTo>
                    <a:lnTo>
                      <a:pt x="258953" y="25400"/>
                    </a:lnTo>
                    <a:lnTo>
                      <a:pt x="258953" y="12700"/>
                    </a:lnTo>
                    <a:lnTo>
                      <a:pt x="258953" y="25400"/>
                    </a:lnTo>
                    <a:cubicBezTo>
                      <a:pt x="129921" y="25400"/>
                      <a:pt x="25400" y="129540"/>
                      <a:pt x="25400" y="258064"/>
                    </a:cubicBezTo>
                    <a:close/>
                  </a:path>
                </a:pathLst>
              </a:custGeom>
              <a:solidFill>
                <a:srgbClr val="70AD47"/>
              </a:solidFill>
            </p:spPr>
          </p:sp>
        </p:grpSp>
        <p:grpSp>
          <p:nvGrpSpPr>
            <p:cNvPr name="Group 63" id="63"/>
            <p:cNvGrpSpPr/>
            <p:nvPr/>
          </p:nvGrpSpPr>
          <p:grpSpPr>
            <a:xfrm rot="0">
              <a:off x="526501" y="1241862"/>
              <a:ext cx="3744950" cy="2334864"/>
              <a:chOff x="0" y="0"/>
              <a:chExt cx="3744950" cy="2334864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3744950" cy="2334864"/>
              </a:xfrm>
              <a:custGeom>
                <a:avLst/>
                <a:gdLst/>
                <a:ahLst/>
                <a:cxnLst/>
                <a:rect r="r" b="b" t="t" l="l"/>
                <a:pathLst>
                  <a:path h="2334864" w="3744950">
                    <a:moveTo>
                      <a:pt x="0" y="0"/>
                    </a:moveTo>
                    <a:lnTo>
                      <a:pt x="3744950" y="0"/>
                    </a:lnTo>
                    <a:lnTo>
                      <a:pt x="3744950" y="2334864"/>
                    </a:lnTo>
                    <a:lnTo>
                      <a:pt x="0" y="233486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28575"/>
                <a:ext cx="3744950" cy="236343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184"/>
                  </a:lnSpc>
                </a:pPr>
                <a:r>
                  <a:rPr lang="en-US" sz="4800">
                    <a:solidFill>
                      <a:srgbClr val="000000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File  Write</a:t>
                </a:r>
              </a:p>
            </p:txBody>
          </p:sp>
        </p:grpSp>
        <p:sp>
          <p:nvSpPr>
            <p:cNvPr name="AutoShape 66" id="66"/>
            <p:cNvSpPr/>
            <p:nvPr/>
          </p:nvSpPr>
          <p:spPr>
            <a:xfrm flipH="true" flipV="true">
              <a:off x="38100" y="0"/>
              <a:ext cx="2139052" cy="1090635"/>
            </a:xfrm>
            <a:prstGeom prst="line">
              <a:avLst/>
            </a:prstGeom>
            <a:ln cap="flat" w="76200">
              <a:solidFill>
                <a:srgbClr val="005337"/>
              </a:solidFill>
              <a:prstDash val="lgDash"/>
              <a:headEnd type="arrow" len="sm" w="med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2497776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b="true" sz="3600" u="sng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Example: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user_input = input(‘Enter your name: ’)	</a:t>
            </a:r>
          </a:p>
        </p:txBody>
      </p:sp>
      <p:sp>
        <p:nvSpPr>
          <p:cNvPr name="AutoShape 4" id="4"/>
          <p:cNvSpPr/>
          <p:nvPr/>
        </p:nvSpPr>
        <p:spPr>
          <a:xfrm>
            <a:off x="5371048" y="3535276"/>
            <a:ext cx="3860761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26617" r="0" b="40700"/>
          <a:stretch>
            <a:fillRect/>
          </a:stretch>
        </p:blipFill>
        <p:spPr>
          <a:xfrm flipH="false" flipV="false" rot="0">
            <a:off x="1090968" y="3798692"/>
            <a:ext cx="14630400" cy="268961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User input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345" y="7121297"/>
            <a:ext cx="7331393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b="true" sz="3600" strike="noStrike" u="sng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Note:</a:t>
            </a:r>
          </a:p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3600" strike="noStrik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- Default input return type -&gt; string.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968" y="8442986"/>
            <a:ext cx="8206859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- Other data types need to be ‘typecast’.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3820" y="2497776"/>
            <a:ext cx="15590520" cy="15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b="true" sz="3600" u="sng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Example: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user_input = input(‘Enter a number: ’) # input string → ‘42’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  num = </a:t>
            </a:r>
            <a:r>
              <a:rPr lang="en-US" sz="3600" b="true">
                <a:solidFill>
                  <a:srgbClr val="2547FA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int(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user_input</a:t>
            </a:r>
            <a:r>
              <a:rPr lang="en-US" sz="3600" b="true">
                <a:solidFill>
                  <a:srgbClr val="2547FA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) # Now int → 42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Typecasting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65704"/>
            <a:ext cx="15590520" cy="15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float()</a:t>
            </a:r>
          </a:p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bool()</a:t>
            </a:r>
          </a:p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str()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74636.80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flipH="true">
            <a:off x="243313" y="4834245"/>
            <a:ext cx="0" cy="1503503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arrow" len="sm" w="med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95929" y="3895740"/>
            <a:ext cx="1397494" cy="0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3830.1970" end="38508.10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flipV="true">
            <a:off x="3208264" y="4394844"/>
            <a:ext cx="1446010" cy="0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none" len="sm" w="sm"/>
            <a:tailEnd type="arrow" len="sm" w="med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8758.893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Why use file I/O?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Program’s memory is temporary.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5" y="3333690"/>
            <a:ext cx="11413570" cy="1988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File I/O lets you:</a:t>
            </a:r>
          </a:p>
          <a:p>
            <a:pPr algn="l" marL="1554480" indent="-518160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Save results.</a:t>
            </a:r>
          </a:p>
          <a:p>
            <a:pPr algn="l" marL="1554480" indent="-518160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Read data from external sources (like datasets!).</a:t>
            </a:r>
          </a:p>
          <a:p>
            <a:pPr algn="l" marL="1554480" indent="-518160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Load configurations.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DAG0yIReb_g</dc:identifier>
  <dcterms:modified xsi:type="dcterms:W3CDTF">2011-08-01T06:04:30Z</dcterms:modified>
  <cp:revision>1</cp:revision>
  <dc:title>PMLF-S2V4-IO</dc:title>
</cp:coreProperties>
</file>